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7"/>
  </p:notes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73" r:id="rId9"/>
    <p:sldId id="258" r:id="rId10"/>
    <p:sldId id="260" r:id="rId11"/>
    <p:sldId id="269" r:id="rId12"/>
    <p:sldId id="272" r:id="rId13"/>
    <p:sldId id="263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52" autoAdjust="0"/>
  </p:normalViewPr>
  <p:slideViewPr>
    <p:cSldViewPr snapToGrid="0">
      <p:cViewPr>
        <p:scale>
          <a:sx n="50" d="100"/>
          <a:sy n="50" d="100"/>
        </p:scale>
        <p:origin x="124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A7AC4-EAD1-48A4-AB1B-10601DF754F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6E230-17F2-4BB1-80A3-673A5C6CE7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02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Binary: 0s and 1s (flow of current on/off)</a:t>
            </a:r>
          </a:p>
          <a:p>
            <a:endParaRPr lang="en-GB" dirty="0" smtClean="0"/>
          </a:p>
          <a:p>
            <a:r>
              <a:rPr lang="en-GB" dirty="0" smtClean="0"/>
              <a:t>Grouping binary strings together for more complex instructions </a:t>
            </a:r>
          </a:p>
          <a:p>
            <a:r>
              <a:rPr lang="en-GB" dirty="0" smtClean="0"/>
              <a:t>Machine code: binary digits representing each letter</a:t>
            </a:r>
          </a:p>
          <a:p>
            <a:r>
              <a:rPr lang="en-GB" dirty="0" smtClean="0"/>
              <a:t>Assembly: moving/combining memory around (move/add/subtract)</a:t>
            </a:r>
          </a:p>
          <a:p>
            <a:endParaRPr lang="en-GB" dirty="0" smtClean="0"/>
          </a:p>
          <a:p>
            <a:r>
              <a:rPr lang="en-GB" dirty="0" smtClean="0"/>
              <a:t>Middle level: C/C++ needs to define everything: reserve memory, saying where to put data open/close processes, cleaning memory </a:t>
            </a:r>
          </a:p>
          <a:p>
            <a:endParaRPr lang="en-GB" dirty="0" smtClean="0"/>
          </a:p>
          <a:p>
            <a:r>
              <a:rPr lang="en-GB" dirty="0" smtClean="0"/>
              <a:t>Python built on C++</a:t>
            </a:r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Scripting: make code read like human language </a:t>
            </a:r>
          </a:p>
          <a:p>
            <a:endParaRPr lang="en-GB" dirty="0" smtClean="0"/>
          </a:p>
          <a:p>
            <a:r>
              <a:rPr lang="en-GB" dirty="0" smtClean="0"/>
              <a:t>Hard coding:</a:t>
            </a:r>
            <a:r>
              <a:rPr lang="en-GB" baseline="0" dirty="0" smtClean="0"/>
              <a:t> python might need to build from scratch, R may have a model function which does all the functionality e.g. </a:t>
            </a:r>
            <a:r>
              <a:rPr lang="en-GB" baseline="0" dirty="0" err="1" smtClean="0"/>
              <a:t>ols</a:t>
            </a:r>
            <a:r>
              <a:rPr lang="en-GB" baseline="0" dirty="0" smtClean="0"/>
              <a:t>(</a:t>
            </a:r>
            <a:r>
              <a:rPr lang="en-GB" baseline="0" dirty="0" err="1" smtClean="0"/>
              <a:t>y~x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Hides detail (python more customisable for modelling code)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64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64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Ask class if they do</a:t>
            </a:r>
            <a:r>
              <a:rPr lang="en-GB" baseline="0" dirty="0" smtClean="0"/>
              <a:t> not recognise these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Integers (</a:t>
            </a:r>
            <a:r>
              <a:rPr lang="en-GB" dirty="0" err="1" smtClean="0"/>
              <a:t>int</a:t>
            </a:r>
            <a:r>
              <a:rPr lang="en-GB" dirty="0" smtClean="0"/>
              <a:t>): Used to represent whole numbers (e.g., 42, -10,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Floating-Point Numbers (float): Used to represent real numbers with a decimal point (e.g., 3.14, -0.5).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Strings (</a:t>
            </a:r>
            <a:r>
              <a:rPr lang="en-GB" dirty="0" err="1" smtClean="0"/>
              <a:t>str</a:t>
            </a:r>
            <a:r>
              <a:rPr lang="en-GB" dirty="0" smtClean="0"/>
              <a:t>): Used to represent text or characters (e.g., "Hello, World!").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Booleans (bool): Used to represent true or false values (e.g., True, False).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Lists (list): Ordered collections of elements that can have mixed data types (e.g., [1, 'apple', True]).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Tuples (tuple): Ordered, immutable collections of elements (e.g., (1, 2, 3)).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Dictionaries (</a:t>
            </a:r>
            <a:r>
              <a:rPr lang="en-GB" dirty="0" err="1" smtClean="0"/>
              <a:t>dict</a:t>
            </a:r>
            <a:r>
              <a:rPr lang="en-GB" dirty="0" smtClean="0"/>
              <a:t>): Unordered collections of key-value pairs (e.g., {'name': 'Alice', 'age': 30}).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Sets (set): Unordered collections of unique elements (e.g., {1, 2, 3}).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NoneType</a:t>
            </a:r>
            <a:r>
              <a:rPr lang="en-GB" dirty="0" smtClean="0"/>
              <a:t> (None): Represents the absence of a value or a null value.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98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dirty="0" smtClean="0"/>
              <a:t>For Loops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`for` loops are used to iterate over a sequence (such as a list, tuple, or string)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They have a fixed number of iterations based on the length of the sequence.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While Loops:</a:t>
            </a:r>
          </a:p>
          <a:p>
            <a:r>
              <a:rPr lang="en-GB" dirty="0" smtClean="0"/>
              <a:t>- `while` loops are used to repeatedly execute a block of code as long as a certain condition is true.</a:t>
            </a:r>
          </a:p>
          <a:p>
            <a:r>
              <a:rPr lang="en-GB" dirty="0" smtClean="0"/>
              <a:t>- They have a variable number of iterations based on the condition.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1600" b="1" dirty="0" smtClean="0"/>
              <a:t>1. `if` Statement:</a:t>
            </a:r>
          </a:p>
          <a:p>
            <a:r>
              <a:rPr lang="en-GB" dirty="0" smtClean="0"/>
              <a:t>The `if` statement is used to execute a block of code if a given condition is `True`.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2. `</a:t>
            </a:r>
            <a:r>
              <a:rPr lang="en-GB" sz="1600" b="1" dirty="0" err="1" smtClean="0"/>
              <a:t>elif</a:t>
            </a:r>
            <a:r>
              <a:rPr lang="en-GB" sz="1600" b="1" dirty="0" smtClean="0"/>
              <a:t>` Statement:</a:t>
            </a:r>
          </a:p>
          <a:p>
            <a:r>
              <a:rPr lang="en-GB" dirty="0" smtClean="0"/>
              <a:t>The `</a:t>
            </a:r>
            <a:r>
              <a:rPr lang="en-GB" dirty="0" err="1" smtClean="0"/>
              <a:t>elif</a:t>
            </a:r>
            <a:r>
              <a:rPr lang="en-GB" dirty="0" smtClean="0"/>
              <a:t>` statement allows you to specify additional conditions to be tested if the initial `if` condition is not met.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3. `else` Statement:</a:t>
            </a:r>
          </a:p>
          <a:p>
            <a:r>
              <a:rPr lang="en-GB" dirty="0" smtClean="0"/>
              <a:t>The `else` statement is used to execute a block of code if none of the preceding conditions are `True`.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48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A virtual environment is an isolated environment that can help to keep interpreters and dependencies required by different projects separate.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The benefit is you can create and delete these environments without affecting the root one. It also allows you to freeze the environment specifically for the project/module.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Even though you can use the environment in Anaconda, I suggest here to setup a virtual environment specifically for GEOG0051.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BE8DF5-B13D-4100-9FA8-E9A92A9F71B5}" type="slidenum">
              <a:rPr lang="en-US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490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Using Git?</a:t>
            </a:r>
          </a:p>
          <a:p>
            <a:r>
              <a:rPr lang="en-GB" sz="1200" dirty="0" smtClean="0"/>
              <a:t>[How to install git</a:t>
            </a:r>
          </a:p>
          <a:p>
            <a:r>
              <a:rPr lang="en-GB" sz="1200" dirty="0" smtClean="0"/>
              <a:t>How to pull 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4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4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7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4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8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9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8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6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1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3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55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.edu/~amidi/teaching/data-science-tools/conversion-guide/r-python-data-manipul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conda.io/projects/miniconda/en/latest/miniconda-install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Week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Basics of Python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057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07" t="4571" r="4919" b="4107"/>
          <a:stretch/>
        </p:blipFill>
        <p:spPr>
          <a:xfrm>
            <a:off x="6622181" y="144408"/>
            <a:ext cx="5155932" cy="629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435228" y="2709660"/>
            <a:ext cx="5659749" cy="1166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228" y="981775"/>
            <a:ext cx="476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of import code and what its referring to 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5082139"/>
            <a:ext cx="51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you download packages all these scripts are stored on your computer in </a:t>
            </a:r>
            <a:r>
              <a:rPr lang="en-GB" dirty="0" smtClean="0"/>
              <a:t>package files. </a:t>
            </a:r>
            <a:r>
              <a:rPr lang="en-GB" dirty="0" err="1" smtClean="0"/>
              <a:t>Conda</a:t>
            </a:r>
            <a:r>
              <a:rPr lang="en-GB" dirty="0" smtClean="0"/>
              <a:t> manages how these are stored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3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ython: Top 10 Python Libraries to Learn and U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"/>
          <a:stretch/>
        </p:blipFill>
        <p:spPr bwMode="auto">
          <a:xfrm>
            <a:off x="2127183" y="380699"/>
            <a:ext cx="7652085" cy="61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Lab Notebook Setup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9904" y="847024"/>
            <a:ext cx="9288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folder for these workshops in your local files [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Hestia_Python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Practicals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[insert link]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+ download zip of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Extract zip folder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4" y="4078902"/>
            <a:ext cx="10174827" cy="2110145"/>
          </a:xfrm>
          <a:prstGeom prst="rect">
            <a:avLst/>
          </a:prstGeom>
        </p:spPr>
      </p:pic>
      <p:pic>
        <p:nvPicPr>
          <p:cNvPr id="7170" name="Picture 2" descr="GitHub Logo and symbol, meaning, history, PNG, bra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89" y="583347"/>
            <a:ext cx="4680892" cy="26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idx="4294967295"/>
          </p:nvPr>
        </p:nvSpPr>
        <p:spPr>
          <a:xfrm>
            <a:off x="587520" y="1901520"/>
            <a:ext cx="11228040" cy="411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Mac/Linux users: Open a Terminal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Windows users: Open Anaconda prompt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Change to the correct directory </a:t>
            </a:r>
            <a:r>
              <a:rPr lang="en-US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[copy file path</a:t>
            </a:r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]:</a:t>
            </a: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	      cd path/to/directory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Then </a:t>
            </a:r>
            <a:r>
              <a:rPr lang="en-US" sz="20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run the following command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: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env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create -f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environment.yml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or </a:t>
            </a: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create –n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hestia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numpy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pandas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seaborn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matplotlib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 idx="4294967295"/>
          </p:nvPr>
        </p:nvSpPr>
        <p:spPr>
          <a:xfrm>
            <a:off x="587520" y="1197000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Create </a:t>
            </a:r>
            <a:r>
              <a:rPr lang="en-US" sz="36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Virtual Environment</a:t>
            </a:r>
            <a:endParaRPr lang="en-US" sz="3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10"/>
          <p:cNvPicPr/>
          <p:nvPr/>
        </p:nvPicPr>
        <p:blipFill>
          <a:blip r:embed="rId3"/>
          <a:stretch/>
        </p:blipFill>
        <p:spPr>
          <a:xfrm>
            <a:off x="9677520" y="1197000"/>
            <a:ext cx="1690920" cy="1967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1409700"/>
            <a:ext cx="10807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4400" b="1" dirty="0" smtClean="0"/>
          </a:p>
          <a:p>
            <a:endParaRPr lang="en-GB" sz="4400" b="1" dirty="0"/>
          </a:p>
          <a:p>
            <a:r>
              <a:rPr lang="en-GB" sz="5400" b="1" dirty="0" smtClean="0"/>
              <a:t>Any Questions?</a:t>
            </a:r>
          </a:p>
          <a:p>
            <a:endParaRPr lang="en-GB" sz="44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 descr="Question Man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-63500"/>
            <a:ext cx="692150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640" y="1109151"/>
            <a:ext cx="1098075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Differences between </a:t>
            </a:r>
            <a:r>
              <a:rPr lang="en-GB" sz="2800" dirty="0" smtClean="0"/>
              <a:t>Python </a:t>
            </a:r>
            <a:r>
              <a:rPr lang="en-GB" sz="2800" dirty="0"/>
              <a:t>and </a:t>
            </a:r>
            <a:r>
              <a:rPr lang="en-GB" sz="2800" dirty="0" smtClean="0"/>
              <a:t>R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i="1" dirty="0" smtClean="0"/>
              <a:t>Python basics: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Data </a:t>
            </a:r>
            <a:r>
              <a:rPr lang="en-GB" sz="2800" dirty="0" smtClean="0"/>
              <a:t>types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Loops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C</a:t>
            </a:r>
            <a:r>
              <a:rPr lang="en-GB" sz="2800" dirty="0" smtClean="0"/>
              <a:t>onditional statements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List comprehension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Python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packages (pip/</a:t>
            </a:r>
            <a:r>
              <a:rPr lang="en-GB" sz="2800" dirty="0" err="1"/>
              <a:t>conda</a:t>
            </a:r>
            <a:r>
              <a:rPr lang="en-GB" sz="28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Setting up a Python environment </a:t>
            </a:r>
          </a:p>
          <a:p>
            <a:pPr lvl="1"/>
            <a:endParaRPr lang="en-GB" sz="2800" dirty="0" smtClean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48789" y="278154"/>
            <a:ext cx="814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Summary for Week 1</a:t>
            </a:r>
            <a:endParaRPr lang="en-GB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squarespace-cdn.com/content/v1/572febad859fd009b43ba1cb/1568318546447-3NP6RN0G8ESB9151BLP3/imagining_the_future-levels_of_abstraction_in_computer_languages.jpg?format=150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90" y="146793"/>
            <a:ext cx="9983003" cy="639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358798"/>
            <a:ext cx="429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813800" y="1068404"/>
            <a:ext cx="3378201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Statistical Languages: </a:t>
            </a:r>
            <a:br>
              <a:rPr lang="en-GB" dirty="0" smtClean="0"/>
            </a:br>
            <a:r>
              <a:rPr lang="en-GB" dirty="0" smtClean="0"/>
              <a:t>e.g. R/Stata</a:t>
            </a:r>
          </a:p>
          <a:p>
            <a:endParaRPr lang="en-GB" dirty="0"/>
          </a:p>
          <a:p>
            <a:r>
              <a:rPr lang="en-GB" dirty="0" smtClean="0"/>
              <a:t>written </a:t>
            </a:r>
            <a:r>
              <a:rPr lang="en-GB" dirty="0"/>
              <a:t>in C</a:t>
            </a:r>
            <a:r>
              <a:rPr lang="en-GB" dirty="0" smtClean="0"/>
              <a:t>++, </a:t>
            </a:r>
            <a:br>
              <a:rPr lang="en-GB" dirty="0" smtClean="0"/>
            </a:br>
            <a:r>
              <a:rPr lang="en-GB" dirty="0" smtClean="0"/>
              <a:t>higher </a:t>
            </a:r>
            <a:r>
              <a:rPr lang="en-GB" dirty="0"/>
              <a:t>level than </a:t>
            </a:r>
            <a:r>
              <a:rPr lang="en-GB" dirty="0" smtClean="0"/>
              <a:t>python</a:t>
            </a:r>
            <a:br>
              <a:rPr lang="en-GB" dirty="0" smtClean="0"/>
            </a:br>
            <a:r>
              <a:rPr lang="en-GB" dirty="0" smtClean="0"/>
              <a:t>as </a:t>
            </a:r>
            <a:r>
              <a:rPr lang="en-GB" dirty="0"/>
              <a:t>less ‘hard coding’ </a:t>
            </a:r>
            <a:r>
              <a:rPr lang="en-GB" dirty="0" smtClean="0"/>
              <a:t>is required 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76775" y="981778"/>
            <a:ext cx="3337025" cy="86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/>
          <p:cNvSpPr txBox="1">
            <a:spLocks/>
          </p:cNvSpPr>
          <p:nvPr/>
        </p:nvSpPr>
        <p:spPr>
          <a:xfrm>
            <a:off x="885903" y="860117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Python vs R</a:t>
            </a:r>
            <a:endParaRPr lang="en-US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892" y="2367057"/>
            <a:ext cx="86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Useful guide here</a:t>
            </a:r>
            <a:r>
              <a:rPr lang="en-GB" dirty="0" smtClean="0"/>
              <a:t>: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://www.mit.edu/~amidi/teaching/data-science-tools/conversion-guide/r-python-data-manipulation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1" name="Picture 3" descr="R vs Python: The Data Science language deb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29" y="164782"/>
            <a:ext cx="4576623" cy="25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14898"/>
              </p:ext>
            </p:extLst>
          </p:nvPr>
        </p:nvGraphicFramePr>
        <p:xfrm>
          <a:off x="1651000" y="3753783"/>
          <a:ext cx="905683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19">
                  <a:extLst>
                    <a:ext uri="{9D8B030D-6E8A-4147-A177-3AD203B41FA5}">
                      <a16:colId xmlns:a16="http://schemas.microsoft.com/office/drawing/2014/main" val="1133146088"/>
                    </a:ext>
                  </a:extLst>
                </a:gridCol>
                <a:gridCol w="4528419">
                  <a:extLst>
                    <a:ext uri="{9D8B030D-6E8A-4147-A177-3AD203B41FA5}">
                      <a16:colId xmlns:a16="http://schemas.microsoft.com/office/drawing/2014/main" val="156192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Python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General</a:t>
                      </a:r>
                      <a:r>
                        <a:rPr lang="en-GB" baseline="0" dirty="0" smtClean="0"/>
                        <a:t> purpose </a:t>
                      </a:r>
                    </a:p>
                    <a:p>
                      <a:r>
                        <a:rPr lang="en-GB" dirty="0" smtClean="0"/>
                        <a:t>- Used in various domains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Primarily for stats/visualisation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7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Large community adding</a:t>
                      </a:r>
                      <a:r>
                        <a:rPr lang="en-GB" baseline="0" dirty="0" smtClean="0"/>
                        <a:t> + updating 3</a:t>
                      </a:r>
                      <a:r>
                        <a:rPr lang="en-GB" baseline="30000" dirty="0" smtClean="0"/>
                        <a:t>rd</a:t>
                      </a:r>
                      <a:r>
                        <a:rPr lang="en-GB" baseline="0" dirty="0" smtClean="0"/>
                        <a:t> party 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Vast collection of stats packages but some outdated,</a:t>
                      </a:r>
                      <a:r>
                        <a:rPr lang="en-GB" baseline="0" dirty="0" smtClean="0"/>
                        <a:t> generally used in academia more than anywhere else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7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Easier</a:t>
                      </a:r>
                      <a:r>
                        <a:rPr lang="en-GB" baseline="0" dirty="0" smtClean="0"/>
                        <a:t> to learn due to more similar to English and clean syntax – has a style guide e.g. lower case for variables, upper case for classes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Can have convoluted syntax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4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1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263" y="394636"/>
            <a:ext cx="113674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Data Types</a:t>
            </a:r>
            <a:endParaRPr lang="en-GB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1" name="Picture 5" descr="Python Data Typ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2" y="1182671"/>
            <a:ext cx="9373435" cy="55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910" y="935066"/>
            <a:ext cx="96380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Loops</a:t>
            </a:r>
          </a:p>
          <a:p>
            <a:endParaRPr lang="en-GB" sz="2800" dirty="0"/>
          </a:p>
          <a:p>
            <a:r>
              <a:rPr lang="en-GB" sz="2800" dirty="0" smtClean="0"/>
              <a:t>Allow you to </a:t>
            </a:r>
            <a:r>
              <a:rPr lang="en-GB" sz="2800" dirty="0"/>
              <a:t>execute a block of code repeatedly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dirty="0" smtClean="0"/>
              <a:t>Two main types `for` and `while` loops.</a:t>
            </a:r>
          </a:p>
          <a:p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11" t="23003" r="11561" b="22452"/>
          <a:stretch/>
        </p:blipFill>
        <p:spPr>
          <a:xfrm>
            <a:off x="1993900" y="3429000"/>
            <a:ext cx="883920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Conditional statements </a:t>
            </a:r>
          </a:p>
          <a:p>
            <a:endParaRPr lang="en-GB" sz="3600" b="1" dirty="0" smtClean="0"/>
          </a:p>
          <a:p>
            <a:r>
              <a:rPr lang="en-GB" sz="2800" dirty="0"/>
              <a:t>U</a:t>
            </a:r>
            <a:r>
              <a:rPr lang="en-GB" sz="2800" dirty="0" smtClean="0"/>
              <a:t>sed to control flow of your code,</a:t>
            </a:r>
          </a:p>
          <a:p>
            <a:r>
              <a:rPr lang="en-GB" sz="2800" dirty="0" smtClean="0"/>
              <a:t>i.e. execute this if a condition is `</a:t>
            </a:r>
            <a:r>
              <a:rPr lang="en-GB" sz="2800" dirty="0"/>
              <a:t>True` or `False</a:t>
            </a:r>
            <a:r>
              <a:rPr lang="en-GB" sz="2800" dirty="0" smtClean="0"/>
              <a:t>`.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16" t="18144" r="13493" b="18565"/>
          <a:stretch/>
        </p:blipFill>
        <p:spPr>
          <a:xfrm>
            <a:off x="3098800" y="2579142"/>
            <a:ext cx="6388100" cy="41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85" t="15233" r="11560" b="15054"/>
          <a:stretch/>
        </p:blipFill>
        <p:spPr>
          <a:xfrm>
            <a:off x="3670300" y="2488730"/>
            <a:ext cx="5930899" cy="428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List comprehension</a:t>
            </a:r>
          </a:p>
          <a:p>
            <a:endParaRPr lang="en-GB" sz="3600" b="1" dirty="0" smtClean="0"/>
          </a:p>
          <a:p>
            <a:r>
              <a:rPr lang="en-GB" sz="2800" dirty="0" smtClean="0"/>
              <a:t>Lists are used to store/delete/add items</a:t>
            </a:r>
          </a:p>
          <a:p>
            <a:r>
              <a:rPr lang="en-GB" sz="2800" dirty="0" smtClean="0"/>
              <a:t>They are very useful for a variety of tasks </a:t>
            </a:r>
          </a:p>
        </p:txBody>
      </p:sp>
    </p:spTree>
    <p:extLst>
      <p:ext uri="{BB962C8B-B14F-4D97-AF65-F5344CB8AC3E}">
        <p14:creationId xmlns:p14="http://schemas.microsoft.com/office/powerpoint/2010/main" val="15260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568" y="659923"/>
            <a:ext cx="795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ENVIRONMENTS AND PACKAGES 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72075" y="1964093"/>
            <a:ext cx="113122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Conda</a:t>
            </a:r>
            <a:r>
              <a:rPr lang="en-GB" sz="2000" dirty="0" smtClean="0"/>
              <a:t> </a:t>
            </a:r>
            <a:r>
              <a:rPr lang="en-GB" sz="2000" dirty="0"/>
              <a:t>is an open source </a:t>
            </a:r>
            <a:r>
              <a:rPr lang="en-GB" sz="2000" dirty="0" smtClean="0"/>
              <a:t>Python package and environment </a:t>
            </a:r>
            <a:r>
              <a:rPr lang="en-GB" sz="2000" dirty="0"/>
              <a:t>management </a:t>
            </a:r>
            <a:r>
              <a:rPr lang="en-GB" sz="2000" dirty="0" smtClean="0"/>
              <a:t>system.</a:t>
            </a:r>
          </a:p>
          <a:p>
            <a:endParaRPr lang="en-GB" sz="2000" dirty="0" smtClean="0"/>
          </a:p>
          <a:p>
            <a:r>
              <a:rPr lang="en-GB" sz="2000" dirty="0" smtClean="0"/>
              <a:t>For these workshops we will use a small version of </a:t>
            </a:r>
            <a:r>
              <a:rPr lang="en-GB" sz="2000" dirty="0" err="1" smtClean="0"/>
              <a:t>conda</a:t>
            </a:r>
            <a:r>
              <a:rPr lang="en-GB" sz="2000" dirty="0" smtClean="0"/>
              <a:t> called  </a:t>
            </a:r>
            <a:r>
              <a:rPr lang="en-GB" sz="2000" dirty="0" err="1"/>
              <a:t>m</a:t>
            </a:r>
            <a:r>
              <a:rPr lang="en-GB" sz="2000" dirty="0" err="1" smtClean="0"/>
              <a:t>iniconda</a:t>
            </a:r>
            <a:r>
              <a:rPr lang="en-GB" sz="2000" dirty="0" smtClean="0"/>
              <a:t> – install it here: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                   </a:t>
            </a:r>
            <a:r>
              <a:rPr lang="en-GB" sz="2000" u="sng" dirty="0">
                <a:hlinkClick r:id="rId2"/>
              </a:rPr>
              <a:t>https://</a:t>
            </a:r>
            <a:r>
              <a:rPr lang="en-GB" sz="2000" u="sng" dirty="0" smtClean="0">
                <a:hlinkClick r:id="rId2"/>
              </a:rPr>
              <a:t>docs.conda.io/projects/miniconda/en/latest/miniconda-install.html</a:t>
            </a:r>
            <a:endParaRPr lang="en-GB" sz="2000" dirty="0" smtClean="0"/>
          </a:p>
          <a:p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The syntax for importing 3</a:t>
            </a:r>
            <a:r>
              <a:rPr lang="en-GB" sz="2000" baseline="30000" dirty="0" smtClean="0"/>
              <a:t>rd</a:t>
            </a:r>
            <a:r>
              <a:rPr lang="en-GB" sz="2000" dirty="0" smtClean="0"/>
              <a:t> party modules/pieces of code is like this:</a:t>
            </a:r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Python's ecosystem has inbuilt and third-party packages</a:t>
            </a:r>
            <a:r>
              <a:rPr lang="en-GB" sz="2000" dirty="0" smtClean="0"/>
              <a:t>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1830827" y="4202143"/>
            <a:ext cx="6213526" cy="1280364"/>
          </a:xfrm>
          <a:prstGeom prst="rect">
            <a:avLst/>
          </a:prstGeom>
        </p:spPr>
      </p:pic>
      <p:pic>
        <p:nvPicPr>
          <p:cNvPr id="5124" name="Picture 4" descr="File:Conda logo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23" y="1013866"/>
            <a:ext cx="4251100" cy="88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vertical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04" y="4047641"/>
            <a:ext cx="1981233" cy="22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169</TotalTime>
  <Words>952</Words>
  <Application>Microsoft Office PowerPoint</Application>
  <PresentationFormat>Widescreen</PresentationFormat>
  <Paragraphs>156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Corbel</vt:lpstr>
      <vt:lpstr>Helvetica Neue Light</vt:lpstr>
      <vt:lpstr>Times New Roman</vt:lpstr>
      <vt:lpstr>Tw Cen MT</vt:lpstr>
      <vt:lpstr>Wingdings</vt:lpstr>
      <vt:lpstr>Wingdings 2</vt:lpstr>
      <vt:lpstr>Frame</vt:lpstr>
      <vt:lpstr>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Notebook Setup  </vt:lpstr>
      <vt:lpstr>PowerPoint Presentation</vt:lpstr>
      <vt:lpstr>Create Virtual Environment</vt:lpstr>
      <vt:lpstr>PowerPoint Presentation</vt:lpstr>
    </vt:vector>
  </TitlesOfParts>
  <Company>University of Leeds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Benjamin Keel</dc:creator>
  <cp:lastModifiedBy>Benjamin Keel</cp:lastModifiedBy>
  <cp:revision>23</cp:revision>
  <dcterms:created xsi:type="dcterms:W3CDTF">2023-10-20T09:12:23Z</dcterms:created>
  <dcterms:modified xsi:type="dcterms:W3CDTF">2023-10-20T12:01:33Z</dcterms:modified>
</cp:coreProperties>
</file>